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826750" cy="8120063" type="B4ISO"/>
  <p:notesSz cx="9144000" cy="6858000"/>
  <p:defaultTextStyle>
    <a:defPPr>
      <a:defRPr lang="ru-RU"/>
    </a:defPPr>
    <a:lvl1pPr marL="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sz="20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7" userDrawn="1">
          <p15:clr>
            <a:srgbClr val="A4A3A4"/>
          </p15:clr>
        </p15:guide>
        <p15:guide id="2" pos="34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0" clrIdx="0">
    <p:extLst>
      <p:ext uri="{19B8F6BF-5375-455C-9EA6-DF929625EA0E}">
        <p15:presenceInfo xmlns:p15="http://schemas.microsoft.com/office/powerpoint/2012/main" userId="Пользователь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7E1"/>
    <a:srgbClr val="CDFFF7"/>
    <a:srgbClr val="FFB5A3"/>
    <a:srgbClr val="FFD3C9"/>
    <a:srgbClr val="FF3300"/>
    <a:srgbClr val="AFFFF2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460" autoAdjust="0"/>
  </p:normalViewPr>
  <p:slideViewPr>
    <p:cSldViewPr snapToGrid="0">
      <p:cViewPr varScale="1">
        <p:scale>
          <a:sx n="103" d="100"/>
          <a:sy n="103" d="100"/>
        </p:scale>
        <p:origin x="1880" y="168"/>
      </p:cViewPr>
      <p:guideLst>
        <p:guide orient="horz" pos="2557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19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0D4EC-C450-4419-A153-51C528998808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5E791-3D1A-4F0A-B123-A7A5DB20F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86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5FD3E-20AF-4981-A356-736C561A82DC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5E074-12DB-46D3-A8BF-4FF37DB1CF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636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sz="13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1328909"/>
            <a:ext cx="9202738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5" indent="0" algn="ctr">
              <a:buNone/>
              <a:defRPr sz="2368"/>
            </a:lvl2pPr>
            <a:lvl3pPr marL="1082650" indent="0" algn="ctr">
              <a:buNone/>
              <a:defRPr sz="2131"/>
            </a:lvl3pPr>
            <a:lvl4pPr marL="1623974" indent="0" algn="ctr">
              <a:buNone/>
              <a:defRPr sz="1894"/>
            </a:lvl4pPr>
            <a:lvl5pPr marL="2165299" indent="0" algn="ctr">
              <a:buNone/>
              <a:defRPr sz="1894"/>
            </a:lvl5pPr>
            <a:lvl6pPr marL="2706624" indent="0" algn="ctr">
              <a:buNone/>
              <a:defRPr sz="1894"/>
            </a:lvl6pPr>
            <a:lvl7pPr marL="3247949" indent="0" algn="ctr">
              <a:buNone/>
              <a:defRPr sz="1894"/>
            </a:lvl7pPr>
            <a:lvl8pPr marL="3789274" indent="0" algn="ctr">
              <a:buNone/>
              <a:defRPr sz="1894"/>
            </a:lvl8pPr>
            <a:lvl9pPr marL="4330598" indent="0" algn="ctr">
              <a:buNone/>
              <a:defRPr sz="189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99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4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42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56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/>
                </a:solidFill>
              </a:defRPr>
            </a:lvl1pPr>
            <a:lvl2pPr marL="541325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5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97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9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9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31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61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anchor="t"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5" indent="0">
              <a:buNone/>
              <a:defRPr sz="1658"/>
            </a:lvl2pPr>
            <a:lvl3pPr marL="1082650" indent="0">
              <a:buNone/>
              <a:defRPr sz="1421"/>
            </a:lvl3pPr>
            <a:lvl4pPr marL="1623974" indent="0">
              <a:buNone/>
              <a:defRPr sz="1184"/>
            </a:lvl4pPr>
            <a:lvl5pPr marL="2165299" indent="0">
              <a:buNone/>
              <a:defRPr sz="1184"/>
            </a:lvl5pPr>
            <a:lvl6pPr marL="2706624" indent="0">
              <a:buNone/>
              <a:defRPr sz="1184"/>
            </a:lvl6pPr>
            <a:lvl7pPr marL="3247949" indent="0">
              <a:buNone/>
              <a:defRPr sz="1184"/>
            </a:lvl7pPr>
            <a:lvl8pPr marL="3789274" indent="0">
              <a:buNone/>
              <a:defRPr sz="1184"/>
            </a:lvl8pPr>
            <a:lvl9pPr marL="4330598" indent="0">
              <a:buNone/>
              <a:defRPr sz="11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9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0"/>
            <a:ext cx="9338072" cy="156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21AA-0D84-4C8F-9E1C-7CA89080C5DB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7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CEC1-1A6B-4BD0-822A-CCC507729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96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82650" rtl="0" eaLnBrk="1" latinLnBrk="0" hangingPunct="1">
        <a:lnSpc>
          <a:spcPct val="90000"/>
        </a:lnSpc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62" indent="-270662" algn="l" defTabSz="1082650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8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znanio.ru/media/issledovanie-v-dejstvii-2554464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7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11" Type="http://schemas.microsoft.com/office/2007/relationships/hdphoto" Target="../media/hdphoto2.wdp"/><Relationship Id="rId5" Type="http://schemas.openxmlformats.org/officeDocument/2006/relationships/image" Target="../media/image2.jpeg"/><Relationship Id="rId10" Type="http://schemas.openxmlformats.org/officeDocument/2006/relationships/image" Target="../media/image6.png"/><Relationship Id="rId4" Type="http://schemas.openxmlformats.org/officeDocument/2006/relationships/image" Target="../media/image1.jpe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391886" y="146958"/>
            <a:ext cx="10303328" cy="817377"/>
          </a:xfrm>
          <a:prstGeom prst="flowChartAlternateProcess">
            <a:avLst/>
          </a:prstGeom>
          <a:solidFill>
            <a:srgbClr val="FFE7E1"/>
          </a:solidFill>
          <a:ln>
            <a:solidFill>
              <a:srgbClr val="FFB5A3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1800" b="1" dirty="0">
                <a:solidFill>
                  <a:schemeClr val="bg2">
                    <a:lumMod val="25000"/>
                  </a:schemeClr>
                </a:solidFill>
              </a:rPr>
              <a:t>Развитие познавательной деятельности дошкольников 3-6 лет в процессе знакомства </a:t>
            </a:r>
          </a:p>
          <a:p>
            <a:pPr algn="ctr"/>
            <a:r>
              <a:rPr lang="ru-RU" sz="1800" b="1" dirty="0">
                <a:solidFill>
                  <a:schemeClr val="bg2">
                    <a:lumMod val="25000"/>
                  </a:schemeClr>
                </a:solidFill>
              </a:rPr>
              <a:t>с растительным и животным миром ВКО</a:t>
            </a:r>
          </a:p>
          <a:p>
            <a:pPr algn="r"/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Брагина Т.А., директор, Прошкина Л.П., методист 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61686" y="1018293"/>
            <a:ext cx="5331242" cy="623492"/>
          </a:xfrm>
          <a:prstGeom prst="flowChartAlternateProcess">
            <a:avLst/>
          </a:prstGeom>
          <a:solidFill>
            <a:srgbClr val="CDFFF7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bg2">
                    <a:lumMod val="25000"/>
                  </a:schemeClr>
                </a:solidFill>
              </a:rPr>
              <a:t>Цель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 развитие познавательной деятельности дошкольников 3-6 лет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576826" y="5871112"/>
            <a:ext cx="5150574" cy="2172169"/>
          </a:xfrm>
          <a:prstGeom prst="flowChartAlternateProcess">
            <a:avLst/>
          </a:prstGeom>
          <a:solidFill>
            <a:srgbClr val="CDFFF7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800" b="1" dirty="0">
                <a:solidFill>
                  <a:schemeClr val="bg2">
                    <a:lumMod val="25000"/>
                  </a:schemeClr>
                </a:solidFill>
              </a:rPr>
              <a:t>Выводы</a:t>
            </a: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: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dirty="0"/>
              <a:t>Применение подходов </a:t>
            </a:r>
            <a:r>
              <a:rPr lang="en-US" sz="1600" dirty="0"/>
              <a:t>LS</a:t>
            </a:r>
            <a:r>
              <a:rPr lang="ru-RU" sz="1600" dirty="0"/>
              <a:t> благоприятно повлияло на развитие познавательной деятельности дошкольников. Выбор раздела Естествознания для исследования способствовал лучшей проработке учебного материала. </a:t>
            </a:r>
          </a:p>
          <a:p>
            <a:r>
              <a:rPr lang="ru-RU" sz="1600" dirty="0"/>
              <a:t> Активизировался познавательный интерес всех участников исследования (педагогов и детей). Привлекательной стала работа педагогов команде. </a:t>
            </a:r>
          </a:p>
          <a:p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50726" y="2882586"/>
            <a:ext cx="5362300" cy="1555878"/>
          </a:xfrm>
          <a:prstGeom prst="flowChartAlternateProcess">
            <a:avLst/>
          </a:prstGeom>
          <a:solidFill>
            <a:srgbClr val="CDFFF7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bg2">
                    <a:lumMod val="25000"/>
                  </a:schemeClr>
                </a:solidFill>
              </a:rPr>
              <a:t>Вопрос исследования: </a:t>
            </a:r>
            <a:r>
              <a:rPr lang="ru-RU" sz="1800" dirty="0"/>
              <a:t>Как задания на группировку по заданному признаку с использованием фотографий животных и деревьев ВКО на ОУД по Естествознанию повлияют на развитие познавательной деятельности дошкольников 3-6 лет?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82695" y="1729537"/>
            <a:ext cx="5329645" cy="1029088"/>
          </a:xfrm>
          <a:prstGeom prst="flowChartAlternateProcess">
            <a:avLst/>
          </a:prstGeom>
          <a:solidFill>
            <a:srgbClr val="CDFFF7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bg2">
                    <a:lumMod val="25000"/>
                  </a:schemeClr>
                </a:solidFill>
              </a:rPr>
              <a:t>Актуальность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sz="1800" dirty="0"/>
              <a:t>необходимость трансформации дошкольного воспитания и обучения в соответствии с меняющимися требованиями к развитию и обучению детей 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77538" y="6945444"/>
            <a:ext cx="5101114" cy="1174619"/>
          </a:xfrm>
          <a:prstGeom prst="flowChartAlternateProcess">
            <a:avLst/>
          </a:prstGeom>
          <a:solidFill>
            <a:srgbClr val="CDFFF7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ru-RU" sz="1400" dirty="0"/>
          </a:p>
          <a:p>
            <a:pPr lvl="0"/>
            <a:endParaRPr lang="ru-RU" sz="1400" dirty="0"/>
          </a:p>
          <a:p>
            <a:pPr algn="ctr"/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ЛИТЕРАТУРА</a:t>
            </a:r>
          </a:p>
          <a:p>
            <a:pPr lvl="0"/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Модель развития дошкольного воспитания и обучения. ПП РК №137 от 15.03.2021 г</a:t>
            </a:r>
          </a:p>
          <a:p>
            <a:pPr lvl="0"/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Исследование в действии. Ткачёва Н. [электронный ресурс]  </a:t>
            </a:r>
            <a:r>
              <a:rPr lang="ru-RU" sz="1400" u="sng" dirty="0">
                <a:solidFill>
                  <a:schemeClr val="bg2">
                    <a:lumMod val="25000"/>
                  </a:schemeClr>
                </a:solidFill>
                <a:hlinkClick r:id="rId3"/>
              </a:rPr>
              <a:t>https://znanio.ru/media/issledovanie-v-dejstvii-2554464</a:t>
            </a:r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5" t="-8924" r="7025" b="-6353"/>
          <a:stretch/>
        </p:blipFill>
        <p:spPr>
          <a:xfrm>
            <a:off x="5576826" y="1624040"/>
            <a:ext cx="1812982" cy="13979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16" t="16735" r="3409" b="-2639"/>
          <a:stretch/>
        </p:blipFill>
        <p:spPr>
          <a:xfrm>
            <a:off x="7400136" y="1721033"/>
            <a:ext cx="1618611" cy="125938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1" t="21848" r="332" b="630"/>
          <a:stretch/>
        </p:blipFill>
        <p:spPr>
          <a:xfrm>
            <a:off x="9057879" y="1729537"/>
            <a:ext cx="1669521" cy="1187001"/>
          </a:xfrm>
          <a:prstGeom prst="rect">
            <a:avLst/>
          </a:prstGeom>
        </p:spPr>
      </p:pic>
      <p:sp>
        <p:nvSpPr>
          <p:cNvPr id="13" name="Блок-схема: альтернативный процесс 12"/>
          <p:cNvSpPr/>
          <p:nvPr/>
        </p:nvSpPr>
        <p:spPr>
          <a:xfrm>
            <a:off x="5512340" y="983492"/>
            <a:ext cx="5101114" cy="658293"/>
          </a:xfrm>
          <a:prstGeom prst="flowChartAlternateProcess">
            <a:avLst/>
          </a:prstGeom>
          <a:solidFill>
            <a:srgbClr val="CDFFF7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bg2">
                    <a:lumMod val="25000"/>
                  </a:schemeClr>
                </a:solidFill>
              </a:rPr>
              <a:t>База исследования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КГУ «Санаторный детский сад-ясли №103» ОО по г. Усть-Каменогорску УО ВКО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2" t="4466" r="4019" b="4518"/>
          <a:stretch/>
        </p:blipFill>
        <p:spPr>
          <a:xfrm>
            <a:off x="8088956" y="3021277"/>
            <a:ext cx="2499978" cy="12443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81" b="100000" l="0" r="9820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323" y="3212340"/>
            <a:ext cx="1345310" cy="134559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1439" r="9964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852" y="2854367"/>
            <a:ext cx="1992603" cy="131415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5" y="4477614"/>
            <a:ext cx="4986767" cy="24795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7" name="Блок-схема: альтернативный процесс 16"/>
          <p:cNvSpPr/>
          <p:nvPr/>
        </p:nvSpPr>
        <p:spPr>
          <a:xfrm>
            <a:off x="5543551" y="4370379"/>
            <a:ext cx="5183850" cy="1330941"/>
          </a:xfrm>
          <a:prstGeom prst="flowChartAlternateProcess">
            <a:avLst/>
          </a:prstGeom>
          <a:solidFill>
            <a:srgbClr val="CDFFF7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800" dirty="0"/>
              <a:t>Каждый педагог наблюдал за 2 исследуемыми дошкольниками, акцентируя особое внимание на их действиях, как они думают, говорят и меняют своё поведение в зависимости от действий педагога.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830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120"/>
    </mc:Choice>
    <mc:Fallback xmlns="">
      <p:transition spd="slow" advTm="1851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7" grpId="0" animBg="1"/>
    </p:bldLst>
  </p:timing>
  <p:extLst mod="1">
    <p:ext uri="{E180D4A7-C9FB-4DFB-919C-405C955672EB}">
      <p14:showEvtLst xmlns:p14="http://schemas.microsoft.com/office/powerpoint/2010/main">
        <p14:playEvt time="27" objId="17"/>
        <p14:playEvt time="185118" objId="17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8.6|11.2|52.9|0.7|22.4|2.9|4|29.2|33.2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Words>209</Words>
  <Application>Microsoft Macintosh PowerPoint</Application>
  <PresentationFormat>B4 (ISO) (250x353 мм)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NNIIPK im Meshalkina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Microsoft Office User</cp:lastModifiedBy>
  <cp:revision>48</cp:revision>
  <dcterms:created xsi:type="dcterms:W3CDTF">2022-03-11T12:31:21Z</dcterms:created>
  <dcterms:modified xsi:type="dcterms:W3CDTF">2023-03-29T07:11:10Z</dcterms:modified>
</cp:coreProperties>
</file>